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6" r:id="rId2"/>
    <p:sldId id="291" r:id="rId3"/>
    <p:sldId id="292" r:id="rId4"/>
    <p:sldId id="301" r:id="rId5"/>
    <p:sldId id="293" r:id="rId6"/>
    <p:sldId id="294" r:id="rId7"/>
    <p:sldId id="295" r:id="rId8"/>
    <p:sldId id="263" r:id="rId9"/>
    <p:sldId id="296" r:id="rId10"/>
    <p:sldId id="297" r:id="rId11"/>
    <p:sldId id="298" r:id="rId12"/>
    <p:sldId id="300" r:id="rId13"/>
    <p:sldId id="299" r:id="rId14"/>
    <p:sldId id="2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008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576" userDrawn="1">
          <p15:clr>
            <a:srgbClr val="A4A3A4"/>
          </p15:clr>
        </p15:guide>
        <p15:guide id="4" orient="horz" pos="223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8182" autoAdjust="0"/>
    <p:restoredTop sz="99832" autoAdjust="0"/>
  </p:normalViewPr>
  <p:slideViewPr>
    <p:cSldViewPr snapToGrid="0" showGuides="1">
      <p:cViewPr>
        <p:scale>
          <a:sx n="80" d="100"/>
          <a:sy n="80" d="100"/>
        </p:scale>
        <p:origin x="-210" y="66"/>
      </p:cViewPr>
      <p:guideLst>
        <p:guide orient="horz" pos="4008"/>
        <p:guide orient="horz" pos="576"/>
        <p:guide orient="horz" pos="223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AF6C0F-6C1A-4846-A78B-2019EC7A5A0A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0A86D-5024-4350-A9C6-9389693B08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90456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24056-FCF2-42B5-B363-49EAD26F8DCA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C915-17D6-486A-86EC-048CBE10C8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24056-FCF2-42B5-B363-49EAD26F8DCA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C915-17D6-486A-86EC-048CBE10C8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914401"/>
            <a:ext cx="27432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914401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24056-FCF2-42B5-B363-49EAD26F8DCA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C915-17D6-486A-86EC-048CBE10C8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24056-FCF2-42B5-B363-49EAD26F8DCA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C915-17D6-486A-86EC-048CBE10C8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24056-FCF2-42B5-B363-49EAD26F8DCA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C915-17D6-486A-86EC-048CBE10C8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24056-FCF2-42B5-B363-49EAD26F8DCA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C915-17D6-486A-86EC-048CBE10C8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24056-FCF2-42B5-B363-49EAD26F8DCA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C915-17D6-486A-86EC-048CBE10C8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24056-FCF2-42B5-B363-49EAD26F8DCA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C915-17D6-486A-86EC-048CBE10C8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24056-FCF2-42B5-B363-49EAD26F8DCA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C915-17D6-486A-86EC-048CBE10C8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24056-FCF2-42B5-B363-49EAD26F8DCA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C915-17D6-486A-86EC-048CBE10C82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24056-FCF2-42B5-B363-49EAD26F8DCA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8104C915-17D6-486A-86EC-048CBE10C82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5842000" y="-7143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FC24056-FCF2-42B5-B363-49EAD26F8DCA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104C915-17D6-486A-86EC-048CBE10C82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zigZag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>
            <a:extLst>
              <a:ext uri="{FF2B5EF4-FFF2-40B4-BE49-F238E27FC236}">
                <a16:creationId xmlns:a16="http://schemas.microsoft.com/office/drawing/2014/main" xmlns="" id="{7141D334-8434-4AF3-8014-473FA6D366EC}"/>
              </a:ext>
            </a:extLst>
          </p:cNvPr>
          <p:cNvSpPr/>
          <p:nvPr/>
        </p:nvSpPr>
        <p:spPr>
          <a:xfrm rot="16200000" flipH="1">
            <a:off x="5338916" y="-1"/>
            <a:ext cx="6853083" cy="6853083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5F109F2C-FA85-4317-916E-0B4E5F44B020}"/>
              </a:ext>
            </a:extLst>
          </p:cNvPr>
          <p:cNvCxnSpPr>
            <a:cxnSpLocks/>
          </p:cNvCxnSpPr>
          <p:nvPr/>
        </p:nvCxnSpPr>
        <p:spPr>
          <a:xfrm>
            <a:off x="0" y="2844800"/>
            <a:ext cx="12191999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ight Triangle 5">
            <a:extLst>
              <a:ext uri="{FF2B5EF4-FFF2-40B4-BE49-F238E27FC236}">
                <a16:creationId xmlns:a16="http://schemas.microsoft.com/office/drawing/2014/main" xmlns="" id="{4FAA3927-C37E-494D-8BDF-527955E5174E}"/>
              </a:ext>
            </a:extLst>
          </p:cNvPr>
          <p:cNvSpPr/>
          <p:nvPr/>
        </p:nvSpPr>
        <p:spPr>
          <a:xfrm rot="5400000" flipH="1">
            <a:off x="0" y="5372100"/>
            <a:ext cx="1485900" cy="1485900"/>
          </a:xfrm>
          <a:prstGeom prst="rtTriangl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8B34CAC-2B52-47E8-9B57-E3B791389FE1}"/>
              </a:ext>
            </a:extLst>
          </p:cNvPr>
          <p:cNvSpPr/>
          <p:nvPr/>
        </p:nvSpPr>
        <p:spPr>
          <a:xfrm>
            <a:off x="10058400" y="162838"/>
            <a:ext cx="1841326" cy="6012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Из опыта работы…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5E1F35E-9892-4FEF-BD72-1351948704E9}"/>
              </a:ext>
            </a:extLst>
          </p:cNvPr>
          <p:cNvSpPr txBox="1"/>
          <p:nvPr/>
        </p:nvSpPr>
        <p:spPr>
          <a:xfrm>
            <a:off x="180975" y="932353"/>
            <a:ext cx="7175326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Если вы следуете за наставником, который успешней вас, успех неизбежно ждёт вас!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F7CFD82-E86B-4261-9469-377E92B8D299}"/>
              </a:ext>
            </a:extLst>
          </p:cNvPr>
          <p:cNvSpPr txBox="1"/>
          <p:nvPr/>
        </p:nvSpPr>
        <p:spPr>
          <a:xfrm>
            <a:off x="742951" y="4153832"/>
            <a:ext cx="6083300" cy="21544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8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Устян</a:t>
            </a:r>
            <a:r>
              <a:rPr lang="ru-RU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Аида </a:t>
            </a:r>
            <a:r>
              <a:rPr lang="ru-RU" sz="28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Дерениковна</a:t>
            </a:r>
            <a:r>
              <a:rPr lang="ru-RU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ru-RU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педагог-психолог, учитель английского языка, классный руководитель 8Б класса. </a:t>
            </a:r>
          </a:p>
          <a:p>
            <a:r>
              <a:rPr lang="ru-RU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МБОУ СОШ №14 им. С.С.Аракеляна</a:t>
            </a:r>
            <a:endParaRPr lang="en-US" sz="28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Freeform 3886">
            <a:extLst>
              <a:ext uri="{FF2B5EF4-FFF2-40B4-BE49-F238E27FC236}">
                <a16:creationId xmlns:a16="http://schemas.microsoft.com/office/drawing/2014/main" xmlns="" id="{406669C8-019B-46E5-82CC-1541BDB827B3}"/>
              </a:ext>
            </a:extLst>
          </p:cNvPr>
          <p:cNvSpPr>
            <a:spLocks noEditPoints="1"/>
          </p:cNvSpPr>
          <p:nvPr/>
        </p:nvSpPr>
        <p:spPr bwMode="auto">
          <a:xfrm>
            <a:off x="7785101" y="2453276"/>
            <a:ext cx="787400" cy="783048"/>
          </a:xfrm>
          <a:custGeom>
            <a:avLst/>
            <a:gdLst>
              <a:gd name="T0" fmla="*/ 268 w 902"/>
              <a:gd name="T1" fmla="*/ 575 h 901"/>
              <a:gd name="T2" fmla="*/ 207 w 902"/>
              <a:gd name="T3" fmla="*/ 555 h 901"/>
              <a:gd name="T4" fmla="*/ 155 w 902"/>
              <a:gd name="T5" fmla="*/ 520 h 901"/>
              <a:gd name="T6" fmla="*/ 112 w 902"/>
              <a:gd name="T7" fmla="*/ 475 h 901"/>
              <a:gd name="T8" fmla="*/ 81 w 902"/>
              <a:gd name="T9" fmla="*/ 422 h 901"/>
              <a:gd name="T10" fmla="*/ 64 w 902"/>
              <a:gd name="T11" fmla="*/ 360 h 901"/>
              <a:gd name="T12" fmla="*/ 61 w 902"/>
              <a:gd name="T13" fmla="*/ 294 h 901"/>
              <a:gd name="T14" fmla="*/ 76 w 902"/>
              <a:gd name="T15" fmla="*/ 231 h 901"/>
              <a:gd name="T16" fmla="*/ 104 w 902"/>
              <a:gd name="T17" fmla="*/ 175 h 901"/>
              <a:gd name="T18" fmla="*/ 145 w 902"/>
              <a:gd name="T19" fmla="*/ 128 h 901"/>
              <a:gd name="T20" fmla="*/ 197 w 902"/>
              <a:gd name="T21" fmla="*/ 92 h 901"/>
              <a:gd name="T22" fmla="*/ 256 w 902"/>
              <a:gd name="T23" fmla="*/ 69 h 901"/>
              <a:gd name="T24" fmla="*/ 320 w 902"/>
              <a:gd name="T25" fmla="*/ 60 h 901"/>
              <a:gd name="T26" fmla="*/ 385 w 902"/>
              <a:gd name="T27" fmla="*/ 69 h 901"/>
              <a:gd name="T28" fmla="*/ 444 w 902"/>
              <a:gd name="T29" fmla="*/ 92 h 901"/>
              <a:gd name="T30" fmla="*/ 495 w 902"/>
              <a:gd name="T31" fmla="*/ 128 h 901"/>
              <a:gd name="T32" fmla="*/ 537 w 902"/>
              <a:gd name="T33" fmla="*/ 175 h 901"/>
              <a:gd name="T34" fmla="*/ 564 w 902"/>
              <a:gd name="T35" fmla="*/ 231 h 901"/>
              <a:gd name="T36" fmla="*/ 579 w 902"/>
              <a:gd name="T37" fmla="*/ 294 h 901"/>
              <a:gd name="T38" fmla="*/ 577 w 902"/>
              <a:gd name="T39" fmla="*/ 360 h 901"/>
              <a:gd name="T40" fmla="*/ 560 w 902"/>
              <a:gd name="T41" fmla="*/ 422 h 901"/>
              <a:gd name="T42" fmla="*/ 529 w 902"/>
              <a:gd name="T43" fmla="*/ 475 h 901"/>
              <a:gd name="T44" fmla="*/ 486 w 902"/>
              <a:gd name="T45" fmla="*/ 520 h 901"/>
              <a:gd name="T46" fmla="*/ 432 w 902"/>
              <a:gd name="T47" fmla="*/ 555 h 901"/>
              <a:gd name="T48" fmla="*/ 372 w 902"/>
              <a:gd name="T49" fmla="*/ 575 h 901"/>
              <a:gd name="T50" fmla="*/ 320 w 902"/>
              <a:gd name="T51" fmla="*/ 580 h 901"/>
              <a:gd name="T52" fmla="*/ 591 w 902"/>
              <a:gd name="T53" fmla="*/ 491 h 901"/>
              <a:gd name="T54" fmla="*/ 621 w 902"/>
              <a:gd name="T55" fmla="*/ 430 h 901"/>
              <a:gd name="T56" fmla="*/ 637 w 902"/>
              <a:gd name="T57" fmla="*/ 363 h 901"/>
              <a:gd name="T58" fmla="*/ 638 w 902"/>
              <a:gd name="T59" fmla="*/ 288 h 901"/>
              <a:gd name="T60" fmla="*/ 621 w 902"/>
              <a:gd name="T61" fmla="*/ 211 h 901"/>
              <a:gd name="T62" fmla="*/ 586 w 902"/>
              <a:gd name="T63" fmla="*/ 142 h 901"/>
              <a:gd name="T64" fmla="*/ 535 w 902"/>
              <a:gd name="T65" fmla="*/ 83 h 901"/>
              <a:gd name="T66" fmla="*/ 473 w 902"/>
              <a:gd name="T67" fmla="*/ 39 h 901"/>
              <a:gd name="T68" fmla="*/ 400 w 902"/>
              <a:gd name="T69" fmla="*/ 10 h 901"/>
              <a:gd name="T70" fmla="*/ 320 w 902"/>
              <a:gd name="T71" fmla="*/ 0 h 901"/>
              <a:gd name="T72" fmla="*/ 241 w 902"/>
              <a:gd name="T73" fmla="*/ 10 h 901"/>
              <a:gd name="T74" fmla="*/ 168 w 902"/>
              <a:gd name="T75" fmla="*/ 39 h 901"/>
              <a:gd name="T76" fmla="*/ 105 w 902"/>
              <a:gd name="T77" fmla="*/ 83 h 901"/>
              <a:gd name="T78" fmla="*/ 55 w 902"/>
              <a:gd name="T79" fmla="*/ 142 h 901"/>
              <a:gd name="T80" fmla="*/ 20 w 902"/>
              <a:gd name="T81" fmla="*/ 211 h 901"/>
              <a:gd name="T82" fmla="*/ 1 w 902"/>
              <a:gd name="T83" fmla="*/ 288 h 901"/>
              <a:gd name="T84" fmla="*/ 3 w 902"/>
              <a:gd name="T85" fmla="*/ 369 h 901"/>
              <a:gd name="T86" fmla="*/ 25 w 902"/>
              <a:gd name="T87" fmla="*/ 445 h 901"/>
              <a:gd name="T88" fmla="*/ 64 w 902"/>
              <a:gd name="T89" fmla="*/ 512 h 901"/>
              <a:gd name="T90" fmla="*/ 117 w 902"/>
              <a:gd name="T91" fmla="*/ 568 h 901"/>
              <a:gd name="T92" fmla="*/ 182 w 902"/>
              <a:gd name="T93" fmla="*/ 608 h 901"/>
              <a:gd name="T94" fmla="*/ 256 w 902"/>
              <a:gd name="T95" fmla="*/ 634 h 901"/>
              <a:gd name="T96" fmla="*/ 335 w 902"/>
              <a:gd name="T97" fmla="*/ 641 h 901"/>
              <a:gd name="T98" fmla="*/ 405 w 902"/>
              <a:gd name="T99" fmla="*/ 630 h 901"/>
              <a:gd name="T100" fmla="*/ 468 w 902"/>
              <a:gd name="T101" fmla="*/ 604 h 901"/>
              <a:gd name="T102" fmla="*/ 525 w 902"/>
              <a:gd name="T103" fmla="*/ 567 h 901"/>
              <a:gd name="T104" fmla="*/ 871 w 902"/>
              <a:gd name="T105" fmla="*/ 901 h 901"/>
              <a:gd name="T106" fmla="*/ 897 w 902"/>
              <a:gd name="T107" fmla="*/ 888 h 901"/>
              <a:gd name="T108" fmla="*/ 899 w 902"/>
              <a:gd name="T109" fmla="*/ 860 h 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902" h="901">
                <a:moveTo>
                  <a:pt x="320" y="580"/>
                </a:moveTo>
                <a:lnTo>
                  <a:pt x="307" y="580"/>
                </a:lnTo>
                <a:lnTo>
                  <a:pt x="294" y="579"/>
                </a:lnTo>
                <a:lnTo>
                  <a:pt x="281" y="577"/>
                </a:lnTo>
                <a:lnTo>
                  <a:pt x="268" y="575"/>
                </a:lnTo>
                <a:lnTo>
                  <a:pt x="256" y="572"/>
                </a:lnTo>
                <a:lnTo>
                  <a:pt x="243" y="569"/>
                </a:lnTo>
                <a:lnTo>
                  <a:pt x="231" y="564"/>
                </a:lnTo>
                <a:lnTo>
                  <a:pt x="219" y="560"/>
                </a:lnTo>
                <a:lnTo>
                  <a:pt x="207" y="555"/>
                </a:lnTo>
                <a:lnTo>
                  <a:pt x="197" y="549"/>
                </a:lnTo>
                <a:lnTo>
                  <a:pt x="186" y="543"/>
                </a:lnTo>
                <a:lnTo>
                  <a:pt x="175" y="535"/>
                </a:lnTo>
                <a:lnTo>
                  <a:pt x="164" y="529"/>
                </a:lnTo>
                <a:lnTo>
                  <a:pt x="155" y="520"/>
                </a:lnTo>
                <a:lnTo>
                  <a:pt x="145" y="513"/>
                </a:lnTo>
                <a:lnTo>
                  <a:pt x="136" y="504"/>
                </a:lnTo>
                <a:lnTo>
                  <a:pt x="128" y="495"/>
                </a:lnTo>
                <a:lnTo>
                  <a:pt x="119" y="486"/>
                </a:lnTo>
                <a:lnTo>
                  <a:pt x="112" y="475"/>
                </a:lnTo>
                <a:lnTo>
                  <a:pt x="104" y="466"/>
                </a:lnTo>
                <a:lnTo>
                  <a:pt x="98" y="455"/>
                </a:lnTo>
                <a:lnTo>
                  <a:pt x="91" y="444"/>
                </a:lnTo>
                <a:lnTo>
                  <a:pt x="86" y="432"/>
                </a:lnTo>
                <a:lnTo>
                  <a:pt x="81" y="422"/>
                </a:lnTo>
                <a:lnTo>
                  <a:pt x="76" y="410"/>
                </a:lnTo>
                <a:lnTo>
                  <a:pt x="72" y="397"/>
                </a:lnTo>
                <a:lnTo>
                  <a:pt x="69" y="385"/>
                </a:lnTo>
                <a:lnTo>
                  <a:pt x="66" y="372"/>
                </a:lnTo>
                <a:lnTo>
                  <a:pt x="64" y="360"/>
                </a:lnTo>
                <a:lnTo>
                  <a:pt x="61" y="347"/>
                </a:lnTo>
                <a:lnTo>
                  <a:pt x="60" y="334"/>
                </a:lnTo>
                <a:lnTo>
                  <a:pt x="60" y="320"/>
                </a:lnTo>
                <a:lnTo>
                  <a:pt x="60" y="307"/>
                </a:lnTo>
                <a:lnTo>
                  <a:pt x="61" y="294"/>
                </a:lnTo>
                <a:lnTo>
                  <a:pt x="64" y="281"/>
                </a:lnTo>
                <a:lnTo>
                  <a:pt x="66" y="268"/>
                </a:lnTo>
                <a:lnTo>
                  <a:pt x="69" y="256"/>
                </a:lnTo>
                <a:lnTo>
                  <a:pt x="72" y="243"/>
                </a:lnTo>
                <a:lnTo>
                  <a:pt x="76" y="231"/>
                </a:lnTo>
                <a:lnTo>
                  <a:pt x="81" y="219"/>
                </a:lnTo>
                <a:lnTo>
                  <a:pt x="86" y="207"/>
                </a:lnTo>
                <a:lnTo>
                  <a:pt x="91" y="197"/>
                </a:lnTo>
                <a:lnTo>
                  <a:pt x="98" y="186"/>
                </a:lnTo>
                <a:lnTo>
                  <a:pt x="104" y="175"/>
                </a:lnTo>
                <a:lnTo>
                  <a:pt x="112" y="164"/>
                </a:lnTo>
                <a:lnTo>
                  <a:pt x="119" y="155"/>
                </a:lnTo>
                <a:lnTo>
                  <a:pt x="128" y="145"/>
                </a:lnTo>
                <a:lnTo>
                  <a:pt x="136" y="137"/>
                </a:lnTo>
                <a:lnTo>
                  <a:pt x="145" y="128"/>
                </a:lnTo>
                <a:lnTo>
                  <a:pt x="155" y="119"/>
                </a:lnTo>
                <a:lnTo>
                  <a:pt x="164" y="112"/>
                </a:lnTo>
                <a:lnTo>
                  <a:pt x="175" y="104"/>
                </a:lnTo>
                <a:lnTo>
                  <a:pt x="186" y="98"/>
                </a:lnTo>
                <a:lnTo>
                  <a:pt x="197" y="92"/>
                </a:lnTo>
                <a:lnTo>
                  <a:pt x="207" y="86"/>
                </a:lnTo>
                <a:lnTo>
                  <a:pt x="219" y="81"/>
                </a:lnTo>
                <a:lnTo>
                  <a:pt x="231" y="77"/>
                </a:lnTo>
                <a:lnTo>
                  <a:pt x="243" y="72"/>
                </a:lnTo>
                <a:lnTo>
                  <a:pt x="256" y="69"/>
                </a:lnTo>
                <a:lnTo>
                  <a:pt x="268" y="66"/>
                </a:lnTo>
                <a:lnTo>
                  <a:pt x="281" y="64"/>
                </a:lnTo>
                <a:lnTo>
                  <a:pt x="294" y="61"/>
                </a:lnTo>
                <a:lnTo>
                  <a:pt x="307" y="60"/>
                </a:lnTo>
                <a:lnTo>
                  <a:pt x="320" y="60"/>
                </a:lnTo>
                <a:lnTo>
                  <a:pt x="334" y="60"/>
                </a:lnTo>
                <a:lnTo>
                  <a:pt x="347" y="61"/>
                </a:lnTo>
                <a:lnTo>
                  <a:pt x="360" y="64"/>
                </a:lnTo>
                <a:lnTo>
                  <a:pt x="372" y="66"/>
                </a:lnTo>
                <a:lnTo>
                  <a:pt x="385" y="69"/>
                </a:lnTo>
                <a:lnTo>
                  <a:pt x="397" y="72"/>
                </a:lnTo>
                <a:lnTo>
                  <a:pt x="410" y="77"/>
                </a:lnTo>
                <a:lnTo>
                  <a:pt x="422" y="81"/>
                </a:lnTo>
                <a:lnTo>
                  <a:pt x="432" y="86"/>
                </a:lnTo>
                <a:lnTo>
                  <a:pt x="444" y="92"/>
                </a:lnTo>
                <a:lnTo>
                  <a:pt x="455" y="98"/>
                </a:lnTo>
                <a:lnTo>
                  <a:pt x="466" y="104"/>
                </a:lnTo>
                <a:lnTo>
                  <a:pt x="475" y="112"/>
                </a:lnTo>
                <a:lnTo>
                  <a:pt x="486" y="119"/>
                </a:lnTo>
                <a:lnTo>
                  <a:pt x="495" y="128"/>
                </a:lnTo>
                <a:lnTo>
                  <a:pt x="504" y="137"/>
                </a:lnTo>
                <a:lnTo>
                  <a:pt x="513" y="145"/>
                </a:lnTo>
                <a:lnTo>
                  <a:pt x="522" y="155"/>
                </a:lnTo>
                <a:lnTo>
                  <a:pt x="529" y="164"/>
                </a:lnTo>
                <a:lnTo>
                  <a:pt x="537" y="175"/>
                </a:lnTo>
                <a:lnTo>
                  <a:pt x="543" y="186"/>
                </a:lnTo>
                <a:lnTo>
                  <a:pt x="549" y="197"/>
                </a:lnTo>
                <a:lnTo>
                  <a:pt x="555" y="207"/>
                </a:lnTo>
                <a:lnTo>
                  <a:pt x="560" y="219"/>
                </a:lnTo>
                <a:lnTo>
                  <a:pt x="564" y="231"/>
                </a:lnTo>
                <a:lnTo>
                  <a:pt x="569" y="243"/>
                </a:lnTo>
                <a:lnTo>
                  <a:pt x="572" y="256"/>
                </a:lnTo>
                <a:lnTo>
                  <a:pt x="575" y="268"/>
                </a:lnTo>
                <a:lnTo>
                  <a:pt x="577" y="281"/>
                </a:lnTo>
                <a:lnTo>
                  <a:pt x="579" y="294"/>
                </a:lnTo>
                <a:lnTo>
                  <a:pt x="580" y="307"/>
                </a:lnTo>
                <a:lnTo>
                  <a:pt x="580" y="320"/>
                </a:lnTo>
                <a:lnTo>
                  <a:pt x="580" y="334"/>
                </a:lnTo>
                <a:lnTo>
                  <a:pt x="579" y="347"/>
                </a:lnTo>
                <a:lnTo>
                  <a:pt x="577" y="360"/>
                </a:lnTo>
                <a:lnTo>
                  <a:pt x="575" y="372"/>
                </a:lnTo>
                <a:lnTo>
                  <a:pt x="572" y="385"/>
                </a:lnTo>
                <a:lnTo>
                  <a:pt x="569" y="397"/>
                </a:lnTo>
                <a:lnTo>
                  <a:pt x="564" y="410"/>
                </a:lnTo>
                <a:lnTo>
                  <a:pt x="560" y="422"/>
                </a:lnTo>
                <a:lnTo>
                  <a:pt x="555" y="432"/>
                </a:lnTo>
                <a:lnTo>
                  <a:pt x="549" y="444"/>
                </a:lnTo>
                <a:lnTo>
                  <a:pt x="543" y="455"/>
                </a:lnTo>
                <a:lnTo>
                  <a:pt x="537" y="466"/>
                </a:lnTo>
                <a:lnTo>
                  <a:pt x="529" y="475"/>
                </a:lnTo>
                <a:lnTo>
                  <a:pt x="522" y="486"/>
                </a:lnTo>
                <a:lnTo>
                  <a:pt x="513" y="495"/>
                </a:lnTo>
                <a:lnTo>
                  <a:pt x="504" y="504"/>
                </a:lnTo>
                <a:lnTo>
                  <a:pt x="495" y="513"/>
                </a:lnTo>
                <a:lnTo>
                  <a:pt x="486" y="520"/>
                </a:lnTo>
                <a:lnTo>
                  <a:pt x="475" y="529"/>
                </a:lnTo>
                <a:lnTo>
                  <a:pt x="466" y="535"/>
                </a:lnTo>
                <a:lnTo>
                  <a:pt x="455" y="543"/>
                </a:lnTo>
                <a:lnTo>
                  <a:pt x="444" y="549"/>
                </a:lnTo>
                <a:lnTo>
                  <a:pt x="432" y="555"/>
                </a:lnTo>
                <a:lnTo>
                  <a:pt x="422" y="560"/>
                </a:lnTo>
                <a:lnTo>
                  <a:pt x="410" y="564"/>
                </a:lnTo>
                <a:lnTo>
                  <a:pt x="397" y="569"/>
                </a:lnTo>
                <a:lnTo>
                  <a:pt x="385" y="572"/>
                </a:lnTo>
                <a:lnTo>
                  <a:pt x="372" y="575"/>
                </a:lnTo>
                <a:lnTo>
                  <a:pt x="360" y="577"/>
                </a:lnTo>
                <a:lnTo>
                  <a:pt x="347" y="579"/>
                </a:lnTo>
                <a:lnTo>
                  <a:pt x="334" y="580"/>
                </a:lnTo>
                <a:lnTo>
                  <a:pt x="320" y="580"/>
                </a:lnTo>
                <a:lnTo>
                  <a:pt x="320" y="580"/>
                </a:lnTo>
                <a:close/>
                <a:moveTo>
                  <a:pt x="893" y="851"/>
                </a:moveTo>
                <a:lnTo>
                  <a:pt x="567" y="525"/>
                </a:lnTo>
                <a:lnTo>
                  <a:pt x="575" y="514"/>
                </a:lnTo>
                <a:lnTo>
                  <a:pt x="584" y="503"/>
                </a:lnTo>
                <a:lnTo>
                  <a:pt x="591" y="491"/>
                </a:lnTo>
                <a:lnTo>
                  <a:pt x="598" y="480"/>
                </a:lnTo>
                <a:lnTo>
                  <a:pt x="604" y="468"/>
                </a:lnTo>
                <a:lnTo>
                  <a:pt x="611" y="456"/>
                </a:lnTo>
                <a:lnTo>
                  <a:pt x="616" y="443"/>
                </a:lnTo>
                <a:lnTo>
                  <a:pt x="621" y="430"/>
                </a:lnTo>
                <a:lnTo>
                  <a:pt x="626" y="417"/>
                </a:lnTo>
                <a:lnTo>
                  <a:pt x="630" y="405"/>
                </a:lnTo>
                <a:lnTo>
                  <a:pt x="633" y="391"/>
                </a:lnTo>
                <a:lnTo>
                  <a:pt x="635" y="377"/>
                </a:lnTo>
                <a:lnTo>
                  <a:pt x="637" y="363"/>
                </a:lnTo>
                <a:lnTo>
                  <a:pt x="639" y="349"/>
                </a:lnTo>
                <a:lnTo>
                  <a:pt x="641" y="335"/>
                </a:lnTo>
                <a:lnTo>
                  <a:pt x="641" y="320"/>
                </a:lnTo>
                <a:lnTo>
                  <a:pt x="641" y="304"/>
                </a:lnTo>
                <a:lnTo>
                  <a:pt x="638" y="288"/>
                </a:lnTo>
                <a:lnTo>
                  <a:pt x="637" y="272"/>
                </a:lnTo>
                <a:lnTo>
                  <a:pt x="634" y="256"/>
                </a:lnTo>
                <a:lnTo>
                  <a:pt x="631" y="241"/>
                </a:lnTo>
                <a:lnTo>
                  <a:pt x="627" y="226"/>
                </a:lnTo>
                <a:lnTo>
                  <a:pt x="621" y="211"/>
                </a:lnTo>
                <a:lnTo>
                  <a:pt x="616" y="196"/>
                </a:lnTo>
                <a:lnTo>
                  <a:pt x="609" y="182"/>
                </a:lnTo>
                <a:lnTo>
                  <a:pt x="602" y="168"/>
                </a:lnTo>
                <a:lnTo>
                  <a:pt x="594" y="155"/>
                </a:lnTo>
                <a:lnTo>
                  <a:pt x="586" y="142"/>
                </a:lnTo>
                <a:lnTo>
                  <a:pt x="577" y="129"/>
                </a:lnTo>
                <a:lnTo>
                  <a:pt x="568" y="117"/>
                </a:lnTo>
                <a:lnTo>
                  <a:pt x="557" y="105"/>
                </a:lnTo>
                <a:lnTo>
                  <a:pt x="546" y="94"/>
                </a:lnTo>
                <a:lnTo>
                  <a:pt x="535" y="83"/>
                </a:lnTo>
                <a:lnTo>
                  <a:pt x="524" y="73"/>
                </a:lnTo>
                <a:lnTo>
                  <a:pt x="512" y="64"/>
                </a:lnTo>
                <a:lnTo>
                  <a:pt x="499" y="55"/>
                </a:lnTo>
                <a:lnTo>
                  <a:pt x="486" y="46"/>
                </a:lnTo>
                <a:lnTo>
                  <a:pt x="473" y="39"/>
                </a:lnTo>
                <a:lnTo>
                  <a:pt x="459" y="31"/>
                </a:lnTo>
                <a:lnTo>
                  <a:pt x="445" y="25"/>
                </a:lnTo>
                <a:lnTo>
                  <a:pt x="430" y="20"/>
                </a:lnTo>
                <a:lnTo>
                  <a:pt x="415" y="14"/>
                </a:lnTo>
                <a:lnTo>
                  <a:pt x="400" y="10"/>
                </a:lnTo>
                <a:lnTo>
                  <a:pt x="385" y="7"/>
                </a:lnTo>
                <a:lnTo>
                  <a:pt x="369" y="4"/>
                </a:lnTo>
                <a:lnTo>
                  <a:pt x="353" y="1"/>
                </a:lnTo>
                <a:lnTo>
                  <a:pt x="337" y="0"/>
                </a:lnTo>
                <a:lnTo>
                  <a:pt x="320" y="0"/>
                </a:lnTo>
                <a:lnTo>
                  <a:pt x="304" y="0"/>
                </a:lnTo>
                <a:lnTo>
                  <a:pt x="288" y="1"/>
                </a:lnTo>
                <a:lnTo>
                  <a:pt x="272" y="4"/>
                </a:lnTo>
                <a:lnTo>
                  <a:pt x="256" y="7"/>
                </a:lnTo>
                <a:lnTo>
                  <a:pt x="241" y="10"/>
                </a:lnTo>
                <a:lnTo>
                  <a:pt x="225" y="14"/>
                </a:lnTo>
                <a:lnTo>
                  <a:pt x="210" y="20"/>
                </a:lnTo>
                <a:lnTo>
                  <a:pt x="195" y="25"/>
                </a:lnTo>
                <a:lnTo>
                  <a:pt x="182" y="31"/>
                </a:lnTo>
                <a:lnTo>
                  <a:pt x="168" y="39"/>
                </a:lnTo>
                <a:lnTo>
                  <a:pt x="155" y="46"/>
                </a:lnTo>
                <a:lnTo>
                  <a:pt x="142" y="55"/>
                </a:lnTo>
                <a:lnTo>
                  <a:pt x="129" y="64"/>
                </a:lnTo>
                <a:lnTo>
                  <a:pt x="117" y="73"/>
                </a:lnTo>
                <a:lnTo>
                  <a:pt x="105" y="83"/>
                </a:lnTo>
                <a:lnTo>
                  <a:pt x="94" y="94"/>
                </a:lnTo>
                <a:lnTo>
                  <a:pt x="84" y="105"/>
                </a:lnTo>
                <a:lnTo>
                  <a:pt x="73" y="117"/>
                </a:lnTo>
                <a:lnTo>
                  <a:pt x="64" y="129"/>
                </a:lnTo>
                <a:lnTo>
                  <a:pt x="55" y="142"/>
                </a:lnTo>
                <a:lnTo>
                  <a:pt x="46" y="155"/>
                </a:lnTo>
                <a:lnTo>
                  <a:pt x="39" y="168"/>
                </a:lnTo>
                <a:lnTo>
                  <a:pt x="31" y="182"/>
                </a:lnTo>
                <a:lnTo>
                  <a:pt x="25" y="196"/>
                </a:lnTo>
                <a:lnTo>
                  <a:pt x="20" y="211"/>
                </a:lnTo>
                <a:lnTo>
                  <a:pt x="14" y="226"/>
                </a:lnTo>
                <a:lnTo>
                  <a:pt x="10" y="241"/>
                </a:lnTo>
                <a:lnTo>
                  <a:pt x="7" y="256"/>
                </a:lnTo>
                <a:lnTo>
                  <a:pt x="3" y="272"/>
                </a:lnTo>
                <a:lnTo>
                  <a:pt x="1" y="288"/>
                </a:lnTo>
                <a:lnTo>
                  <a:pt x="0" y="304"/>
                </a:lnTo>
                <a:lnTo>
                  <a:pt x="0" y="320"/>
                </a:lnTo>
                <a:lnTo>
                  <a:pt x="0" y="337"/>
                </a:lnTo>
                <a:lnTo>
                  <a:pt x="1" y="353"/>
                </a:lnTo>
                <a:lnTo>
                  <a:pt x="3" y="369"/>
                </a:lnTo>
                <a:lnTo>
                  <a:pt x="7" y="385"/>
                </a:lnTo>
                <a:lnTo>
                  <a:pt x="10" y="400"/>
                </a:lnTo>
                <a:lnTo>
                  <a:pt x="14" y="415"/>
                </a:lnTo>
                <a:lnTo>
                  <a:pt x="20" y="430"/>
                </a:lnTo>
                <a:lnTo>
                  <a:pt x="25" y="445"/>
                </a:lnTo>
                <a:lnTo>
                  <a:pt x="31" y="459"/>
                </a:lnTo>
                <a:lnTo>
                  <a:pt x="39" y="473"/>
                </a:lnTo>
                <a:lnTo>
                  <a:pt x="46" y="486"/>
                </a:lnTo>
                <a:lnTo>
                  <a:pt x="55" y="499"/>
                </a:lnTo>
                <a:lnTo>
                  <a:pt x="64" y="512"/>
                </a:lnTo>
                <a:lnTo>
                  <a:pt x="73" y="524"/>
                </a:lnTo>
                <a:lnTo>
                  <a:pt x="84" y="535"/>
                </a:lnTo>
                <a:lnTo>
                  <a:pt x="94" y="546"/>
                </a:lnTo>
                <a:lnTo>
                  <a:pt x="105" y="557"/>
                </a:lnTo>
                <a:lnTo>
                  <a:pt x="117" y="568"/>
                </a:lnTo>
                <a:lnTo>
                  <a:pt x="129" y="577"/>
                </a:lnTo>
                <a:lnTo>
                  <a:pt x="142" y="586"/>
                </a:lnTo>
                <a:lnTo>
                  <a:pt x="155" y="594"/>
                </a:lnTo>
                <a:lnTo>
                  <a:pt x="168" y="602"/>
                </a:lnTo>
                <a:lnTo>
                  <a:pt x="182" y="608"/>
                </a:lnTo>
                <a:lnTo>
                  <a:pt x="195" y="615"/>
                </a:lnTo>
                <a:lnTo>
                  <a:pt x="210" y="621"/>
                </a:lnTo>
                <a:lnTo>
                  <a:pt x="225" y="627"/>
                </a:lnTo>
                <a:lnTo>
                  <a:pt x="241" y="631"/>
                </a:lnTo>
                <a:lnTo>
                  <a:pt x="256" y="634"/>
                </a:lnTo>
                <a:lnTo>
                  <a:pt x="272" y="637"/>
                </a:lnTo>
                <a:lnTo>
                  <a:pt x="288" y="638"/>
                </a:lnTo>
                <a:lnTo>
                  <a:pt x="304" y="641"/>
                </a:lnTo>
                <a:lnTo>
                  <a:pt x="320" y="641"/>
                </a:lnTo>
                <a:lnTo>
                  <a:pt x="335" y="641"/>
                </a:lnTo>
                <a:lnTo>
                  <a:pt x="349" y="639"/>
                </a:lnTo>
                <a:lnTo>
                  <a:pt x="363" y="637"/>
                </a:lnTo>
                <a:lnTo>
                  <a:pt x="377" y="635"/>
                </a:lnTo>
                <a:lnTo>
                  <a:pt x="391" y="633"/>
                </a:lnTo>
                <a:lnTo>
                  <a:pt x="405" y="630"/>
                </a:lnTo>
                <a:lnTo>
                  <a:pt x="417" y="625"/>
                </a:lnTo>
                <a:lnTo>
                  <a:pt x="430" y="621"/>
                </a:lnTo>
                <a:lnTo>
                  <a:pt x="443" y="616"/>
                </a:lnTo>
                <a:lnTo>
                  <a:pt x="456" y="610"/>
                </a:lnTo>
                <a:lnTo>
                  <a:pt x="468" y="604"/>
                </a:lnTo>
                <a:lnTo>
                  <a:pt x="480" y="598"/>
                </a:lnTo>
                <a:lnTo>
                  <a:pt x="491" y="591"/>
                </a:lnTo>
                <a:lnTo>
                  <a:pt x="503" y="584"/>
                </a:lnTo>
                <a:lnTo>
                  <a:pt x="514" y="575"/>
                </a:lnTo>
                <a:lnTo>
                  <a:pt x="525" y="567"/>
                </a:lnTo>
                <a:lnTo>
                  <a:pt x="851" y="892"/>
                </a:lnTo>
                <a:lnTo>
                  <a:pt x="855" y="897"/>
                </a:lnTo>
                <a:lnTo>
                  <a:pt x="860" y="899"/>
                </a:lnTo>
                <a:lnTo>
                  <a:pt x="866" y="901"/>
                </a:lnTo>
                <a:lnTo>
                  <a:pt x="871" y="901"/>
                </a:lnTo>
                <a:lnTo>
                  <a:pt x="878" y="901"/>
                </a:lnTo>
                <a:lnTo>
                  <a:pt x="883" y="899"/>
                </a:lnTo>
                <a:lnTo>
                  <a:pt x="888" y="897"/>
                </a:lnTo>
                <a:lnTo>
                  <a:pt x="893" y="892"/>
                </a:lnTo>
                <a:lnTo>
                  <a:pt x="897" y="888"/>
                </a:lnTo>
                <a:lnTo>
                  <a:pt x="899" y="883"/>
                </a:lnTo>
                <a:lnTo>
                  <a:pt x="901" y="877"/>
                </a:lnTo>
                <a:lnTo>
                  <a:pt x="902" y="871"/>
                </a:lnTo>
                <a:lnTo>
                  <a:pt x="901" y="866"/>
                </a:lnTo>
                <a:lnTo>
                  <a:pt x="899" y="860"/>
                </a:lnTo>
                <a:lnTo>
                  <a:pt x="897" y="855"/>
                </a:lnTo>
                <a:lnTo>
                  <a:pt x="893" y="85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0" name="Picture 2" descr="C:\Users\HP\OneDrive\Рабочий стол\Наталья Сергеевна\сегодня\Наставничество\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985" y="889348"/>
            <a:ext cx="4296429" cy="3081073"/>
          </a:xfrm>
          <a:prstGeom prst="rect">
            <a:avLst/>
          </a:prstGeom>
          <a:noFill/>
        </p:spPr>
      </p:pic>
      <p:pic>
        <p:nvPicPr>
          <p:cNvPr id="2052" name="Picture 4" descr="C:\Users\HP\OneDrive\Рабочий стол\Наталья Сергеевна\сегодня\Наставничество\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90147" y="3557393"/>
            <a:ext cx="4460079" cy="33006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7733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546265"/>
            <a:ext cx="9144000" cy="1555667"/>
          </a:xfrm>
        </p:spPr>
        <p:txBody>
          <a:bodyPr>
            <a:noAutofit/>
          </a:bodyPr>
          <a:lstStyle/>
          <a:p>
            <a:r>
              <a:rPr lang="ru-RU" sz="5400" i="1" dirty="0" smtClean="0">
                <a:latin typeface="Times New Roman" pitchFamily="18" charset="0"/>
                <a:cs typeface="Times New Roman" pitchFamily="18" charset="0"/>
              </a:rPr>
              <a:t>Тренинг «Большая семейная фотография».</a:t>
            </a:r>
            <a:endParaRPr lang="ru-RU" sz="5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2291937"/>
            <a:ext cx="9144000" cy="3978233"/>
          </a:xfrm>
        </p:spPr>
        <p:txBody>
          <a:bodyPr>
            <a:noAutofit/>
          </a:bodyPr>
          <a:lstStyle/>
          <a:p>
            <a:pPr algn="l" fontAlgn="base"/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Предлагается, чтобы ребята представили, что все они – большая семья, и нужно всем вместе сфотографироваться для семейного альбома. Необходимо выбрать «фотографа». Он должен расположить всю семью для фотографирования. Первым из семьи выбирается «дедушка», он тоже может участвовать в расстановке членов «семьи».Более никаких установок для детей не даётся, они должны сами решить, кому кем быть и где стоять. А вы постойте и понаблюдайте за этой занимательной картиной. Роль «фотографа» и «дедушки» обычно берутся исполнять стремящиеся к лидерству ребята.</a:t>
            </a:r>
          </a:p>
          <a:p>
            <a:pPr algn="l" fontAlgn="base"/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Но, однако, не исключены элементы руководства и других «членов семьи». Вам будет очень интересно понаблюдать за распределением ролей, активностью-пассивностью в выборе месторасположения.</a:t>
            </a:r>
          </a:p>
          <a:p>
            <a:pPr algn="l" fontAlgn="base"/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После распределения ролей расстановки «членов семьи» «фотограф» считает до трёх. На счёт «три!» все дружно и очень громко кричат «сыр» и делают одновременный хлопок в ладоши.</a:t>
            </a:r>
            <a:endParaRPr lang="ru-RU" sz="20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i="1" dirty="0" smtClean="0">
                <a:latin typeface="Times New Roman" pitchFamily="18" charset="0"/>
                <a:cs typeface="Times New Roman" pitchFamily="18" charset="0"/>
              </a:rPr>
              <a:t>Анкета для участников формы наставничества «Ученик-ученик»</a:t>
            </a:r>
            <a:endParaRPr lang="ru-RU" sz="40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sc14\Downloads\IMG_70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2555" y="2018804"/>
            <a:ext cx="7303325" cy="45957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Цель и задачи наставничества по модели «Ученик-ученик»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/>
              <a:t>Цель</a:t>
            </a:r>
            <a:r>
              <a:rPr lang="ru-RU" dirty="0" smtClean="0"/>
              <a:t>- разносторонняя поддержка обучающихся с особыми образовательными или социальными потребностями.</a:t>
            </a:r>
          </a:p>
          <a:p>
            <a:r>
              <a:rPr lang="ru-RU" b="1" dirty="0" smtClean="0"/>
              <a:t>Задачи:</a:t>
            </a:r>
            <a:r>
              <a:rPr lang="ru-RU" dirty="0" smtClean="0"/>
              <a:t> </a:t>
            </a:r>
          </a:p>
          <a:p>
            <a:r>
              <a:rPr lang="ru-RU" dirty="0" smtClean="0"/>
              <a:t>– оказать помощь в реализации лидерского потенциала</a:t>
            </a:r>
          </a:p>
          <a:p>
            <a:r>
              <a:rPr lang="ru-RU" dirty="0" smtClean="0"/>
              <a:t>-способствовать улучшению образовательных, творческих или спортивных результатов</a:t>
            </a:r>
          </a:p>
          <a:p>
            <a:r>
              <a:rPr lang="ru-RU" dirty="0" smtClean="0"/>
              <a:t>-оказать помощь в адаптации к новым условиям обучения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3350" y="154380"/>
            <a:ext cx="10972800" cy="220881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sz="2700" i="1" dirty="0" smtClean="0"/>
              <a:t>Таким образом реализация данной  модели наставничества «Ученик-ученик» способствует помощи ребёнку в самореализации, успешной адаптации, повышению уровня социализации, личностному развитию наставляемого, а также устранению или минимизации факторов, препятствующих этому развитию. </a:t>
            </a:r>
            <a:endParaRPr lang="ru-RU" sz="2700" i="1" dirty="0"/>
          </a:p>
        </p:txBody>
      </p:sp>
      <p:pic>
        <p:nvPicPr>
          <p:cNvPr id="6" name="Содержимое 5" descr="IMG_710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621974" y="2256312"/>
            <a:ext cx="4619501" cy="40682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zigZag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>
            <a:extLst>
              <a:ext uri="{FF2B5EF4-FFF2-40B4-BE49-F238E27FC236}">
                <a16:creationId xmlns:a16="http://schemas.microsoft.com/office/drawing/2014/main" xmlns="" id="{7141D334-8434-4AF3-8014-473FA6D366EC}"/>
              </a:ext>
            </a:extLst>
          </p:cNvPr>
          <p:cNvSpPr/>
          <p:nvPr/>
        </p:nvSpPr>
        <p:spPr>
          <a:xfrm rot="16200000" flipH="1">
            <a:off x="5338916" y="-1"/>
            <a:ext cx="6853083" cy="6853083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5F109F2C-FA85-4317-916E-0B4E5F44B020}"/>
              </a:ext>
            </a:extLst>
          </p:cNvPr>
          <p:cNvCxnSpPr>
            <a:cxnSpLocks/>
          </p:cNvCxnSpPr>
          <p:nvPr/>
        </p:nvCxnSpPr>
        <p:spPr>
          <a:xfrm>
            <a:off x="0" y="2844800"/>
            <a:ext cx="12191999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ight Triangle 5">
            <a:extLst>
              <a:ext uri="{FF2B5EF4-FFF2-40B4-BE49-F238E27FC236}">
                <a16:creationId xmlns:a16="http://schemas.microsoft.com/office/drawing/2014/main" xmlns="" id="{4FAA3927-C37E-494D-8BDF-527955E5174E}"/>
              </a:ext>
            </a:extLst>
          </p:cNvPr>
          <p:cNvSpPr/>
          <p:nvPr/>
        </p:nvSpPr>
        <p:spPr>
          <a:xfrm rot="5400000" flipH="1">
            <a:off x="0" y="5372100"/>
            <a:ext cx="1485900" cy="1485900"/>
          </a:xfrm>
          <a:prstGeom prst="rtTriangl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5E1F35E-9892-4FEF-BD72-1351948704E9}"/>
              </a:ext>
            </a:extLst>
          </p:cNvPr>
          <p:cNvSpPr txBox="1"/>
          <p:nvPr/>
        </p:nvSpPr>
        <p:spPr>
          <a:xfrm>
            <a:off x="5101388" y="4137610"/>
            <a:ext cx="6845970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БЛАГОДАРЮ </a:t>
            </a:r>
          </a:p>
          <a:p>
            <a:pPr algn="ctr"/>
            <a:r>
              <a:rPr lang="ru-RU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 ВНИМАНИЕ!</a:t>
            </a:r>
            <a:endParaRPr lang="en-US" sz="4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HP\OneDrive\Рабочий стол\Наталья Сергеевна\сегодня\Наставничество\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02" y="574380"/>
            <a:ext cx="5265498" cy="51767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7530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i?id=326ec4279cef4214f6b53ca2ff24a547_l-5221720-images-thumbs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62002" y="566798"/>
            <a:ext cx="9382124" cy="56673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AutoShape 2" descr="IMG_5232.jpg"/>
          <p:cNvSpPr>
            <a:spLocks noChangeAspect="1" noChangeArrowheads="1"/>
          </p:cNvSpPr>
          <p:nvPr/>
        </p:nvSpPr>
        <p:spPr bwMode="auto">
          <a:xfrm flipH="1">
            <a:off x="-1990725" y="-144463"/>
            <a:ext cx="21463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0" name="AutoShape 4" descr="IMG_5232.jpg"/>
          <p:cNvSpPr>
            <a:spLocks noChangeAspect="1" noChangeArrowheads="1"/>
          </p:cNvSpPr>
          <p:nvPr/>
        </p:nvSpPr>
        <p:spPr bwMode="auto">
          <a:xfrm flipH="1">
            <a:off x="-1990725" y="-144463"/>
            <a:ext cx="21463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2" name="AutoShape 6" descr="IMG_5232.jpg"/>
          <p:cNvSpPr>
            <a:spLocks noChangeAspect="1" noChangeArrowheads="1"/>
          </p:cNvSpPr>
          <p:nvPr/>
        </p:nvSpPr>
        <p:spPr bwMode="auto">
          <a:xfrm>
            <a:off x="-6543675" y="-144463"/>
            <a:ext cx="700405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9943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224" y="333376"/>
            <a:ext cx="5457826" cy="5591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45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57901" y="342899"/>
            <a:ext cx="5819774" cy="561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sc14\Downloads\IMG_5548 (1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8145" y="1080655"/>
            <a:ext cx="4216563" cy="5274108"/>
          </a:xfrm>
          <a:prstGeom prst="rect">
            <a:avLst/>
          </a:prstGeom>
          <a:noFill/>
        </p:spPr>
      </p:pic>
      <p:pic>
        <p:nvPicPr>
          <p:cNvPr id="1027" name="Picture 3" descr="C:\Users\sc14\Downloads\IMG_6542 (1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58296" y="1116282"/>
            <a:ext cx="4294412" cy="52384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0924" y="583231"/>
            <a:ext cx="2950464" cy="1582621"/>
          </a:xfrm>
        </p:spPr>
        <p:txBody>
          <a:bodyPr>
            <a:noAutofit/>
          </a:bodyPr>
          <a:lstStyle/>
          <a:p>
            <a:pPr algn="ctr"/>
            <a:r>
              <a:rPr lang="ru-RU" sz="2800" i="1" dirty="0" smtClean="0"/>
              <a:t>Модель успешного ученика.</a:t>
            </a:r>
            <a:br>
              <a:rPr lang="ru-RU" sz="2800" i="1" dirty="0" smtClean="0"/>
            </a:br>
            <a:r>
              <a:rPr lang="ru-RU" sz="2800" i="1" dirty="0" smtClean="0"/>
              <a:t>Это человек: </a:t>
            </a:r>
            <a:endParaRPr lang="ru-RU" sz="2800" i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8426" y="2270645"/>
            <a:ext cx="2946400" cy="3726394"/>
          </a:xfrm>
        </p:spPr>
        <p:txBody>
          <a:bodyPr>
            <a:noAutofit/>
          </a:bodyPr>
          <a:lstStyle/>
          <a:p>
            <a:r>
              <a:rPr lang="ru-RU" sz="1600" dirty="0" smtClean="0"/>
              <a:t>-</a:t>
            </a:r>
            <a:r>
              <a:rPr lang="ru-RU" sz="1600" i="1" dirty="0" smtClean="0"/>
              <a:t>с чувством собственного достоинства</a:t>
            </a:r>
          </a:p>
          <a:p>
            <a:r>
              <a:rPr lang="ru-RU" sz="1600" i="1" dirty="0" smtClean="0"/>
              <a:t>-ответственный </a:t>
            </a:r>
          </a:p>
          <a:p>
            <a:r>
              <a:rPr lang="ru-RU" sz="1600" i="1" dirty="0" smtClean="0"/>
              <a:t>-целеустремлённый</a:t>
            </a:r>
          </a:p>
          <a:p>
            <a:r>
              <a:rPr lang="ru-RU" sz="1600" i="1" dirty="0" smtClean="0"/>
              <a:t>-умеющий слушать и слышать</a:t>
            </a:r>
          </a:p>
          <a:p>
            <a:r>
              <a:rPr lang="ru-RU" sz="1600" i="1" dirty="0" smtClean="0"/>
              <a:t>-общительный </a:t>
            </a:r>
          </a:p>
          <a:p>
            <a:r>
              <a:rPr lang="ru-RU" sz="1600" i="1" dirty="0" smtClean="0"/>
              <a:t>-рассудительный </a:t>
            </a:r>
          </a:p>
          <a:p>
            <a:r>
              <a:rPr lang="ru-RU" sz="1600" i="1" dirty="0" smtClean="0"/>
              <a:t>-обладающий гибким мышлением</a:t>
            </a:r>
          </a:p>
          <a:p>
            <a:r>
              <a:rPr lang="ru-RU" sz="1600" i="1" dirty="0" smtClean="0"/>
              <a:t>-умеющий работать самостоятельно </a:t>
            </a:r>
          </a:p>
          <a:p>
            <a:r>
              <a:rPr lang="ru-RU" sz="1600" i="1" dirty="0" smtClean="0"/>
              <a:t>-личность, способная самосовершенствоваться </a:t>
            </a:r>
          </a:p>
          <a:p>
            <a:r>
              <a:rPr lang="ru-RU" sz="1600" i="1" dirty="0" smtClean="0"/>
              <a:t>-трудолюбивый </a:t>
            </a:r>
            <a:endParaRPr lang="ru-RU" sz="1600" dirty="0"/>
          </a:p>
        </p:txBody>
      </p:sp>
      <p:pic>
        <p:nvPicPr>
          <p:cNvPr id="7" name="Рисунок 6" descr="IMG_7108 (1)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2017" b="1201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i="1" dirty="0" err="1" smtClean="0"/>
              <a:t>Элоян</a:t>
            </a:r>
            <a:r>
              <a:rPr lang="ru-RU" sz="4000" i="1" dirty="0" smtClean="0"/>
              <a:t> </a:t>
            </a:r>
            <a:r>
              <a:rPr lang="ru-RU" sz="4000" i="1" dirty="0" err="1" smtClean="0"/>
              <a:t>Амбарцум</a:t>
            </a:r>
            <a:r>
              <a:rPr lang="ru-RU" sz="4000" i="1" dirty="0" smtClean="0"/>
              <a:t> - ученик 8 «Б» </a:t>
            </a:r>
            <a:r>
              <a:rPr lang="ru-RU" sz="4000" i="1" dirty="0" smtClean="0"/>
              <a:t>класса</a:t>
            </a:r>
            <a:br>
              <a:rPr lang="ru-RU" sz="4000" i="1" dirty="0" smtClean="0"/>
            </a:br>
            <a:r>
              <a:rPr lang="ru-RU" sz="4000" i="1" dirty="0" smtClean="0"/>
              <a:t>Яманов </a:t>
            </a:r>
            <a:r>
              <a:rPr lang="ru-RU" sz="4000" i="1" dirty="0" err="1" smtClean="0"/>
              <a:t>Бойрам</a:t>
            </a:r>
            <a:r>
              <a:rPr lang="ru-RU" sz="4000" i="1" dirty="0" smtClean="0"/>
              <a:t>- ученик 8 «Б» класса</a:t>
            </a:r>
            <a:endParaRPr lang="ru-RU" sz="4000" i="1" dirty="0"/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70548" y="1961857"/>
            <a:ext cx="3262903" cy="4351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Содержимое 5" descr="IMG_7105 (1)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7188297" y="1983179"/>
            <a:ext cx="3403406" cy="437158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98657"/>
          </a:xfrm>
        </p:spPr>
        <p:txBody>
          <a:bodyPr>
            <a:normAutofit fontScale="90000"/>
          </a:bodyPr>
          <a:lstStyle/>
          <a:p>
            <a:pPr algn="ctr"/>
            <a:r>
              <a:rPr lang="ru-RU" i="1" dirty="0" smtClean="0"/>
              <a:t>Взаимодействие ученик-ученик</a:t>
            </a:r>
            <a:endParaRPr lang="ru-RU" i="1" dirty="0"/>
          </a:p>
        </p:txBody>
      </p:sp>
      <p:pic>
        <p:nvPicPr>
          <p:cNvPr id="4" name="Содержимое 3" descr="e7da7846-0d79-4dbe-92f1-f1dab1dd24b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3190" y="1235034"/>
            <a:ext cx="7338950" cy="541514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zigZag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163E2F68-FAAD-4B9C-AA3E-5D2EEC51B29B}"/>
              </a:ext>
            </a:extLst>
          </p:cNvPr>
          <p:cNvCxnSpPr>
            <a:cxnSpLocks/>
          </p:cNvCxnSpPr>
          <p:nvPr/>
        </p:nvCxnSpPr>
        <p:spPr>
          <a:xfrm>
            <a:off x="9941593" y="3484495"/>
            <a:ext cx="1239754" cy="1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ight Triangle 1">
            <a:extLst>
              <a:ext uri="{FF2B5EF4-FFF2-40B4-BE49-F238E27FC236}">
                <a16:creationId xmlns:a16="http://schemas.microsoft.com/office/drawing/2014/main" xmlns="" id="{5412B7D6-9400-4B66-8814-DCF81BEB0C5A}"/>
              </a:ext>
            </a:extLst>
          </p:cNvPr>
          <p:cNvSpPr/>
          <p:nvPr/>
        </p:nvSpPr>
        <p:spPr>
          <a:xfrm rot="5400000" flipH="1">
            <a:off x="0" y="5372100"/>
            <a:ext cx="1485900" cy="1485900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4ABBA9B-1329-47B1-9E6B-E01B6F3823E7}"/>
              </a:ext>
            </a:extLst>
          </p:cNvPr>
          <p:cNvSpPr/>
          <p:nvPr/>
        </p:nvSpPr>
        <p:spPr>
          <a:xfrm>
            <a:off x="10058400" y="97712"/>
            <a:ext cx="2133600" cy="1778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xmlns="" id="{80E38B08-802D-4164-A9F1-6C44A3B32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2E62710-286F-4B00-9BF4-C4E48604E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4C915-17D6-486A-86EC-048CBE10C825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3DCF470A-B12D-4BF1-93E3-CC17AA0F3992}"/>
              </a:ext>
            </a:extLst>
          </p:cNvPr>
          <p:cNvSpPr txBox="1"/>
          <p:nvPr/>
        </p:nvSpPr>
        <p:spPr>
          <a:xfrm>
            <a:off x="7948257" y="4047184"/>
            <a:ext cx="2832767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044C9C0B-067D-4F3A-9315-805779B7F0DB}"/>
              </a:ext>
            </a:extLst>
          </p:cNvPr>
          <p:cNvCxnSpPr>
            <a:cxnSpLocks/>
            <a:endCxn id="25" idx="1"/>
          </p:cNvCxnSpPr>
          <p:nvPr/>
        </p:nvCxnSpPr>
        <p:spPr>
          <a:xfrm>
            <a:off x="2947738" y="5922933"/>
            <a:ext cx="1239756" cy="47655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5" name="Picture 1" descr="C:\Users\HP\OneDrive\Рабочий стол\Наталья Сергеевна\сегодня\Наставничество\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9573" y="432336"/>
            <a:ext cx="10539664" cy="59458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5644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46158"/>
          </a:xfrm>
        </p:spPr>
        <p:txBody>
          <a:bodyPr>
            <a:noAutofit/>
          </a:bodyPr>
          <a:lstStyle/>
          <a:p>
            <a:pPr algn="ctr"/>
            <a:r>
              <a:rPr lang="ru-RU" sz="2800" i="1" dirty="0" smtClean="0"/>
              <a:t>Наставничество по модели ученик-ученик –это добровольный вид деятельности, и включаются в эту деятельность социально активные обучающиеся. </a:t>
            </a:r>
            <a:endParaRPr lang="ru-RU" sz="2800" i="1" dirty="0"/>
          </a:p>
        </p:txBody>
      </p:sp>
      <p:pic>
        <p:nvPicPr>
          <p:cNvPr id="4" name="Содержимое 3" descr="62354881-17ba-4f8a-8ac8-f7d824ceacf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6951" y="1460664"/>
            <a:ext cx="6377049" cy="511826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4410</TotalTime>
  <Words>379</Words>
  <Application>Microsoft Office PowerPoint</Application>
  <PresentationFormat>Произвольный</PresentationFormat>
  <Paragraphs>35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Поток</vt:lpstr>
      <vt:lpstr>Слайд 1</vt:lpstr>
      <vt:lpstr>Слайд 2</vt:lpstr>
      <vt:lpstr>Слайд 3</vt:lpstr>
      <vt:lpstr>Слайд 4</vt:lpstr>
      <vt:lpstr>Модель успешного ученика. Это человек: </vt:lpstr>
      <vt:lpstr>Элоян Амбарцум - ученик 8 «Б» класса Яманов Бойрам- ученик 8 «Б» класса</vt:lpstr>
      <vt:lpstr>Взаимодействие ученик-ученик</vt:lpstr>
      <vt:lpstr>Слайд 8</vt:lpstr>
      <vt:lpstr>Наставничество по модели ученик-ученик –это добровольный вид деятельности, и включаются в эту деятельность социально активные обучающиеся. </vt:lpstr>
      <vt:lpstr>Тренинг «Большая семейная фотография».</vt:lpstr>
      <vt:lpstr>Анкета для участников формы наставничества «Ученик-ученик»</vt:lpstr>
      <vt:lpstr> Цель и задачи наставничества по модели «Ученик-ученик»</vt:lpstr>
      <vt:lpstr> Таким образом реализация данной  модели наставничества «Ученик-ученик» способствует помощи ребёнку в самореализации, успешной адаптации, повышению уровня социализации, личностному развитию наставляемого, а также устранению или минимизации факторов, препятствующих этому развитию. </vt:lpstr>
      <vt:lpstr>Слайд 14</vt:lpstr>
    </vt:vector>
  </TitlesOfParts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СШ1</dc:creator>
  <cp:lastModifiedBy>sc14</cp:lastModifiedBy>
  <cp:revision>245</cp:revision>
  <dcterms:created xsi:type="dcterms:W3CDTF">2018-05-07T03:42:01Z</dcterms:created>
  <dcterms:modified xsi:type="dcterms:W3CDTF">2023-03-29T07:41:52Z</dcterms:modified>
</cp:coreProperties>
</file>